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58" r:id="rId3"/>
    <p:sldId id="260" r:id="rId4"/>
    <p:sldId id="265" r:id="rId5"/>
    <p:sldId id="262" r:id="rId6"/>
    <p:sldId id="319" r:id="rId7"/>
    <p:sldId id="320" r:id="rId8"/>
    <p:sldId id="321" r:id="rId9"/>
    <p:sldId id="341" r:id="rId10"/>
    <p:sldId id="346" r:id="rId11"/>
    <p:sldId id="322" r:id="rId12"/>
    <p:sldId id="326" r:id="rId13"/>
    <p:sldId id="325" r:id="rId14"/>
    <p:sldId id="330" r:id="rId15"/>
    <p:sldId id="331" r:id="rId16"/>
    <p:sldId id="327" r:id="rId17"/>
    <p:sldId id="328" r:id="rId18"/>
    <p:sldId id="332" r:id="rId19"/>
    <p:sldId id="337" r:id="rId20"/>
    <p:sldId id="335" r:id="rId21"/>
    <p:sldId id="338" r:id="rId22"/>
    <p:sldId id="340" r:id="rId23"/>
    <p:sldId id="323" r:id="rId24"/>
    <p:sldId id="342" r:id="rId25"/>
    <p:sldId id="343" r:id="rId26"/>
    <p:sldId id="344" r:id="rId27"/>
    <p:sldId id="345" r:id="rId28"/>
    <p:sldId id="324" r:id="rId29"/>
    <p:sldId id="329" r:id="rId30"/>
    <p:sldId id="304" r:id="rId31"/>
    <p:sldId id="307" r:id="rId32"/>
  </p:sldIdLst>
  <p:sldSz cx="9144000" cy="5143500" type="screen16x9"/>
  <p:notesSz cx="6858000" cy="9144000"/>
  <p:embeddedFontLst>
    <p:embeddedFont>
      <p:font typeface="Montserrat" pitchFamily="2" charset="77"/>
      <p:regular r:id="rId34"/>
      <p:bold r:id="rId35"/>
      <p:italic r:id="rId36"/>
      <p:boldItalic r:id="rId37"/>
    </p:embeddedFont>
    <p:embeddedFont>
      <p:font typeface="Montserrat ExtraBold" panose="020F0502020204030204" pitchFamily="34" charset="0"/>
      <p:bold r:id="rId38"/>
      <p:italic r:id="rId39"/>
      <p:boldItalic r:id="rId40"/>
    </p:embeddedFont>
    <p:embeddedFont>
      <p:font typeface="Montserrat Medium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71"/>
    <p:restoredTop sz="94660"/>
  </p:normalViewPr>
  <p:slideViewPr>
    <p:cSldViewPr snapToGrid="0">
      <p:cViewPr>
        <p:scale>
          <a:sx n="192" d="100"/>
          <a:sy n="192" d="100"/>
        </p:scale>
        <p:origin x="12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06C29DAD-DB6E-2C1D-B59D-85FA03E3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97BFEFE5-FE22-068E-77AA-9D1CADC68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F00000DC-5A2F-8618-2530-327B126DB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7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5" r:id="rId6"/>
    <p:sldLayoutId id="2147483684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4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8" y="3374808"/>
            <a:ext cx="3859032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F7ECAB5-B65E-7038-4FF1-C34AEAFC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1E21232-47B9-FA11-D8DC-867A209E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6" y="1519429"/>
            <a:ext cx="2888062" cy="1353779"/>
          </a:xfrm>
          <a:prstGeom prst="rect">
            <a:avLst/>
          </a:prstGeom>
        </p:spPr>
      </p:pic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EB700AA5-C94F-C2BC-BBFD-A09B8F3C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" y="3479157"/>
            <a:ext cx="2888061" cy="1353779"/>
          </a:xfrm>
          <a:prstGeom prst="rect">
            <a:avLst/>
          </a:prstGeom>
        </p:spPr>
      </p:pic>
      <p:pic>
        <p:nvPicPr>
          <p:cNvPr id="20" name="Picture 19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0A9FAF9-B2A5-7942-57BD-837B8B9E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474" y="1519429"/>
            <a:ext cx="2888062" cy="1353779"/>
          </a:xfrm>
          <a:prstGeom prst="rect">
            <a:avLst/>
          </a:prstGeom>
        </p:spPr>
      </p:pic>
      <p:pic>
        <p:nvPicPr>
          <p:cNvPr id="21" name="Picture 20" descr="A diagram of a machine&#10;&#10;AI-generated content may be incorrect.">
            <a:extLst>
              <a:ext uri="{FF2B5EF4-FFF2-40B4-BE49-F238E27FC236}">
                <a16:creationId xmlns:a16="http://schemas.microsoft.com/office/drawing/2014/main" id="{52B31E3A-5760-0037-7DCE-21B825E3F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182" y="2514144"/>
            <a:ext cx="2888063" cy="13666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E25CA3-A100-AA05-7577-AD874B0D88DD}"/>
              </a:ext>
            </a:extLst>
          </p:cNvPr>
          <p:cNvSpPr txBox="1"/>
          <p:nvPr/>
        </p:nvSpPr>
        <p:spPr>
          <a:xfrm>
            <a:off x="160774" y="1195936"/>
            <a:ext cx="288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Agent Based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9FB0A-256C-B23C-75A2-BD6228339C00}"/>
              </a:ext>
            </a:extLst>
          </p:cNvPr>
          <p:cNvSpPr txBox="1"/>
          <p:nvPr/>
        </p:nvSpPr>
        <p:spPr>
          <a:xfrm>
            <a:off x="160775" y="3154453"/>
            <a:ext cx="288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Consumer-Resource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22BBA-5350-38F3-A2CA-7A9B8934CAB8}"/>
              </a:ext>
            </a:extLst>
          </p:cNvPr>
          <p:cNvSpPr txBox="1"/>
          <p:nvPr/>
        </p:nvSpPr>
        <p:spPr>
          <a:xfrm>
            <a:off x="6049475" y="3171380"/>
            <a:ext cx="286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itchFamily="2" charset="77"/>
              </a:rPr>
              <a:t>Lotka</a:t>
            </a:r>
            <a:r>
              <a:rPr lang="en-US" b="1" dirty="0">
                <a:latin typeface="Montserrat" pitchFamily="2" charset="77"/>
              </a:rPr>
              <a:t>-Volterra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15E50-EF26-AF18-4A80-586E090C5620}"/>
              </a:ext>
            </a:extLst>
          </p:cNvPr>
          <p:cNvSpPr txBox="1"/>
          <p:nvPr/>
        </p:nvSpPr>
        <p:spPr>
          <a:xfrm>
            <a:off x="6049474" y="1211652"/>
            <a:ext cx="286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Trait-based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23960-E8EF-BE28-571C-6F084301415F}"/>
              </a:ext>
            </a:extLst>
          </p:cNvPr>
          <p:cNvSpPr txBox="1"/>
          <p:nvPr/>
        </p:nvSpPr>
        <p:spPr>
          <a:xfrm>
            <a:off x="3089182" y="2206367"/>
            <a:ext cx="2888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Golding Model</a:t>
            </a:r>
          </a:p>
        </p:txBody>
      </p:sp>
      <p:pic>
        <p:nvPicPr>
          <p:cNvPr id="15" name="Picture 14" descr="A diagram of a circular cycle&#10;&#10;AI-generated content may be incorrect.">
            <a:extLst>
              <a:ext uri="{FF2B5EF4-FFF2-40B4-BE49-F238E27FC236}">
                <a16:creationId xmlns:a16="http://schemas.microsoft.com/office/drawing/2014/main" id="{A4E08257-8DE5-85F3-63B6-954F20731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531" y="3482054"/>
            <a:ext cx="2881881" cy="1350882"/>
          </a:xfrm>
          <a:prstGeom prst="rect">
            <a:avLst/>
          </a:prstGeom>
        </p:spPr>
      </p:pic>
      <p:sp>
        <p:nvSpPr>
          <p:cNvPr id="33" name="Google Shape;420;p57">
            <a:extLst>
              <a:ext uri="{FF2B5EF4-FFF2-40B4-BE49-F238E27FC236}">
                <a16:creationId xmlns:a16="http://schemas.microsoft.com/office/drawing/2014/main" id="{78DC5CF9-4121-923A-6AD7-3FF7D8469204}"/>
              </a:ext>
            </a:extLst>
          </p:cNvPr>
          <p:cNvSpPr txBox="1">
            <a:spLocks/>
          </p:cNvSpPr>
          <p:nvPr/>
        </p:nvSpPr>
        <p:spPr>
          <a:xfrm flipH="1">
            <a:off x="2470931" y="390858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33651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13BFD6F2-6EF2-D964-B324-A1C7343F87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8EC234C3-5F3E-5DF6-2E23-1A4AFCE56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DASHBOARD AND ODE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959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E368E-2888-58A9-97B0-051AF68C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61" y="822290"/>
            <a:ext cx="2551078" cy="4233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66" y="3506912"/>
            <a:ext cx="2361033" cy="154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32" y="520567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19" y="87104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3" y="52056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868680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87" y="1216793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18" y="2515336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2832" y="2117804"/>
            <a:ext cx="2749759" cy="8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327E-7518-AE92-3D9D-4C07AF96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D51C-A960-1553-0116-8C0AAB97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/>
              <a:t>ODE Model – Golding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56E6-A608-B890-901A-C3A0FC86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3189" r="4079" b="3692"/>
          <a:stretch/>
        </p:blipFill>
        <p:spPr>
          <a:xfrm>
            <a:off x="161104" y="1136434"/>
            <a:ext cx="5244614" cy="354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7F94-1A66-6EE9-A3C0-AF88E8F3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37" y="1138306"/>
            <a:ext cx="3502559" cy="35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Adapted Golding Model for a pxbxr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B3D-DC7B-3E6C-02B4-96BADCC21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1907" r="751" b="808"/>
          <a:stretch/>
        </p:blipFill>
        <p:spPr>
          <a:xfrm>
            <a:off x="1473964" y="1266367"/>
            <a:ext cx="6196071" cy="36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" y="964465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4" y="956765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52" y="17161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441372" y="1162446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395"/>
          <a:stretch/>
        </p:blipFill>
        <p:spPr>
          <a:xfrm>
            <a:off x="0" y="915847"/>
            <a:ext cx="4655642" cy="3045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469" r="28287" b="1271"/>
          <a:stretch/>
        </p:blipFill>
        <p:spPr>
          <a:xfrm>
            <a:off x="4572000" y="1622605"/>
            <a:ext cx="4572000" cy="35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7" y="1017725"/>
            <a:ext cx="6158625" cy="38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635" y="327591"/>
            <a:ext cx="770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169"/>
            <a:ext cx="3567345" cy="233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AFDE0-3D31-E30F-7017-8B1901E0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16" y="24378"/>
            <a:ext cx="2931584" cy="993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968BF-EDC6-B2BA-20DD-26DF097D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3898293"/>
            <a:ext cx="5254313" cy="119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035B3-311A-8FAE-56D3-B41AA8D2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45" y="1108526"/>
            <a:ext cx="3107719" cy="278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E0511-02B4-6ACE-B18B-B6F1D88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16" y="2097697"/>
            <a:ext cx="2859617" cy="3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55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720000" y="1790276"/>
            <a:ext cx="208619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383" name="Google Shape;383;p5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84" name="Google Shape;384;p5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  <a:endParaRPr dirty="0"/>
          </a:p>
        </p:txBody>
      </p:sp>
      <p:sp>
        <p:nvSpPr>
          <p:cNvPr id="386" name="Google Shape;386;p5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7" name="Google Shape;387;p5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COLORFUL PLOTS AND LINES!</a:t>
            </a:r>
            <a:endParaRPr dirty="0"/>
          </a:p>
        </p:txBody>
      </p:sp>
      <p:sp>
        <p:nvSpPr>
          <p:cNvPr id="389" name="Google Shape;389;p5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CONCLUSIONS</a:t>
            </a:r>
            <a:endParaRPr dirty="0"/>
          </a:p>
        </p:txBody>
      </p:sp>
      <p:sp>
        <p:nvSpPr>
          <p:cNvPr id="390" name="Google Shape;390;p5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/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BIGGEST TAKEAWAYS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F3CDE345-DCD4-58A1-9F18-DA21F5D9D7AD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METHODOLOGY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5CF38F14-D887-1409-DD19-1BF4A6F8EB30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0E9D3B3A-EB01-9465-BA06-35C6A3A4E488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DASHBOARD AND ODE MODEL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921C09F8-4A10-33DC-6A70-DDEBA0F8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F399A5A3-A56B-5FC1-BED1-5ACAEB3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6DDF69-5412-8E68-74AD-AA481FEFD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91A6A6CD-A436-F481-7DFF-A42153659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E141AE19-1542-E244-842A-0BB076FF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65661375-A540-AED0-3713-C42ADF80B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B3F89D5-D194-4FA1-7490-B01EF273E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A7F72ECD-C824-D9E7-5C71-2E0C00CFD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412" y="259712"/>
            <a:ext cx="5465647" cy="572700"/>
          </a:xfrm>
        </p:spPr>
        <p:txBody>
          <a:bodyPr/>
          <a:lstStyle/>
          <a:p>
            <a:r>
              <a:rPr lang="en-US" dirty="0"/>
              <a:t>Dashboard - Advanced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2D240-B776-8A18-2FAF-FE90D07D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DE9A-7E34-805E-99B8-6922D592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04" y="58237"/>
            <a:ext cx="1528518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A2C50-ECB5-388E-98A6-29AA20A5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4" y="2687653"/>
            <a:ext cx="1344706" cy="245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8D7ED-2556-6852-C116-E43DD5BD5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18" y="1628250"/>
            <a:ext cx="2447108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26989-EAAC-7F5D-2BC0-FF0BB7DED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84866"/>
            <a:ext cx="1894459" cy="3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D6A9-F5E9-6EE3-C25E-D5AE4D202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814" y="1746427"/>
            <a:ext cx="2220598" cy="33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1238596" y="1453662"/>
            <a:ext cx="6666808" cy="2784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Interaction is forefront</a:t>
            </a:r>
          </a:p>
          <a:p>
            <a:pPr algn="ctr"/>
            <a:endParaRPr lang="en-US" sz="2200" dirty="0">
              <a:latin typeface="Montserrat" pitchFamily="2" charset="77"/>
            </a:endParaRPr>
          </a:p>
          <a:p>
            <a:pPr algn="ctr"/>
            <a:r>
              <a:rPr lang="en-US" sz="2200" dirty="0">
                <a:latin typeface="Montserrat" pitchFamily="2" charset="77"/>
              </a:rPr>
              <a:t>Selectable dropdowns to alter input type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Options to 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Optionally run Serial Transfer iterations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solver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Self-decided parameter values or range of parameter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values, </a:t>
            </a:r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2498501" y="880234"/>
            <a:ext cx="2890622" cy="2089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D1850-0CD8-795C-70A9-BAA992D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" r="6519"/>
          <a:stretch/>
        </p:blipFill>
        <p:spPr>
          <a:xfrm>
            <a:off x="5389123" y="1487958"/>
            <a:ext cx="3754877" cy="138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5542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" t="5322" r="5481" b="7329"/>
          <a:stretch/>
        </p:blipFill>
        <p:spPr>
          <a:xfrm>
            <a:off x="0" y="1021201"/>
            <a:ext cx="2498501" cy="119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57EE-AD43-31B7-1395-D8A6E8F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0" y="3098990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2E29-BFF1-E01B-BA6A-55F7CF7F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24" y="4031574"/>
            <a:ext cx="2505747" cy="11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2CFA-20D2-2BB8-AC11-05A6E151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7C6-2985-D4BB-FD29-1F28C786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42" y="197725"/>
            <a:ext cx="6323516" cy="572700"/>
          </a:xfrm>
        </p:spPr>
        <p:txBody>
          <a:bodyPr/>
          <a:lstStyle/>
          <a:p>
            <a:r>
              <a:rPr lang="en-US" dirty="0"/>
              <a:t>Graph Behavior - Biologist POV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3F068-44C0-2AA5-B692-F0C4333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30" y="770425"/>
            <a:ext cx="5675970" cy="1186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0046E-6996-5F31-6F21-8F56B56D31D9}"/>
              </a:ext>
            </a:extLst>
          </p:cNvPr>
          <p:cNvSpPr txBox="1"/>
          <p:nvPr/>
        </p:nvSpPr>
        <p:spPr>
          <a:xfrm>
            <a:off x="3468030" y="1975816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value)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99B3-2453-2FD6-6D6E-AA1C4A6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0" y="2252112"/>
            <a:ext cx="5675970" cy="115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1B3B9-DE46-D3B1-1322-31CB0B92E250}"/>
              </a:ext>
            </a:extLst>
          </p:cNvPr>
          <p:cNvSpPr txBox="1"/>
          <p:nvPr/>
        </p:nvSpPr>
        <p:spPr>
          <a:xfrm>
            <a:off x="3468030" y="3451790"/>
            <a:ext cx="56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F27BC-2517-355D-0F2C-CA7B1CE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0" y="3731218"/>
            <a:ext cx="5675971" cy="117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D758B-4C69-5DFD-2C60-E3D2FA2B27AF}"/>
              </a:ext>
            </a:extLst>
          </p:cNvPr>
          <p:cNvSpPr txBox="1"/>
          <p:nvPr/>
        </p:nvSpPr>
        <p:spPr>
          <a:xfrm>
            <a:off x="3468030" y="4835723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01282-BF6D-D7F8-66A2-40B1650F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" y="661270"/>
            <a:ext cx="1648178" cy="274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6BF1E-0351-BA5A-64D6-74528B82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549" b="64167"/>
          <a:stretch/>
        </p:blipFill>
        <p:spPr>
          <a:xfrm>
            <a:off x="0" y="3598278"/>
            <a:ext cx="3468028" cy="719215"/>
          </a:xfrm>
          <a:prstGeom prst="rect">
            <a:avLst/>
          </a:prstGeom>
        </p:spPr>
      </p:pic>
      <p:sp>
        <p:nvSpPr>
          <p:cNvPr id="20" name="Bent Arrow 19">
            <a:extLst>
              <a:ext uri="{FF2B5EF4-FFF2-40B4-BE49-F238E27FC236}">
                <a16:creationId xmlns:a16="http://schemas.microsoft.com/office/drawing/2014/main" id="{F61FDC41-87E8-A6F4-E499-B3FF4377363F}"/>
              </a:ext>
            </a:extLst>
          </p:cNvPr>
          <p:cNvSpPr/>
          <p:nvPr/>
        </p:nvSpPr>
        <p:spPr>
          <a:xfrm rot="5400000">
            <a:off x="937027" y="2201233"/>
            <a:ext cx="2147918" cy="568439"/>
          </a:xfrm>
          <a:prstGeom prst="bentArrow">
            <a:avLst>
              <a:gd name="adj1" fmla="val 25848"/>
              <a:gd name="adj2" fmla="val 31797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4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8D5-57B8-452D-E03F-98FD75EF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A95A-8E8F-DF8F-6F9D-8CA1F5E9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D7EC31F9-3C86-BFF7-0C57-C44C0F84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52"/>
            <a:ext cx="2996588" cy="359590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0F3117D9-7CAC-3EA6-478C-F8CC1B6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21" y="1062852"/>
            <a:ext cx="2996588" cy="3595906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4249F545-9938-E24E-77E3-4D148CC4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2" y="1062852"/>
            <a:ext cx="2996588" cy="35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FAC0-EBA8-BC3B-E629-7C151E0C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9DB-AB6C-2982-303E-61E52A8B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7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2" name="Picture 21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DF3AAABF-5DEB-6D1D-520F-249095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0" y="806144"/>
            <a:ext cx="1309095" cy="4151982"/>
          </a:xfrm>
          <a:prstGeom prst="rect">
            <a:avLst/>
          </a:prstGeom>
        </p:spPr>
      </p:pic>
      <p:pic>
        <p:nvPicPr>
          <p:cNvPr id="24" name="Picture 2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BD93EC-F54A-4D0A-6ACB-DC162CC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4" y="806144"/>
            <a:ext cx="1450751" cy="4151982"/>
          </a:xfrm>
          <a:prstGeom prst="rect">
            <a:avLst/>
          </a:prstGeom>
        </p:spPr>
      </p:pic>
      <p:pic>
        <p:nvPicPr>
          <p:cNvPr id="26" name="Picture 25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8EEBCDC7-3369-1344-6DE5-1522A4BB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21" y="806144"/>
            <a:ext cx="1289557" cy="4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7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27FE-07A7-7CB1-4BDA-019EB19F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94B06-DD2E-DA7B-36A2-0A29C6BF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5526"/>
            <a:ext cx="9144000" cy="572700"/>
          </a:xfrm>
        </p:spPr>
        <p:txBody>
          <a:bodyPr/>
          <a:lstStyle/>
          <a:p>
            <a:r>
              <a:rPr lang="en-US" sz="2700" dirty="0"/>
              <a:t>Biologist POV + Computational Scientist POV =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F0554C-1432-20F2-7EAE-BD457E5DB5CB}"/>
              </a:ext>
            </a:extLst>
          </p:cNvPr>
          <p:cNvSpPr txBox="1">
            <a:spLocks/>
          </p:cNvSpPr>
          <p:nvPr/>
        </p:nvSpPr>
        <p:spPr>
          <a:xfrm>
            <a:off x="0" y="25717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700" dirty="0"/>
              <a:t>Greater understanding than just individually!</a:t>
            </a:r>
          </a:p>
        </p:txBody>
      </p:sp>
    </p:spTree>
    <p:extLst>
      <p:ext uri="{BB962C8B-B14F-4D97-AF65-F5344CB8AC3E}">
        <p14:creationId xmlns:p14="http://schemas.microsoft.com/office/powerpoint/2010/main" val="1528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/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ell&#10;&#10;AI-generated content may be incorrect.">
            <a:extLst>
              <a:ext uri="{FF2B5EF4-FFF2-40B4-BE49-F238E27FC236}">
                <a16:creationId xmlns:a16="http://schemas.microsoft.com/office/drawing/2014/main" id="{157D1136-6137-EE01-90B7-A90A481D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57447">
            <a:off x="7975261" y="1497911"/>
            <a:ext cx="457200" cy="584200"/>
          </a:xfrm>
          <a:prstGeom prst="rect">
            <a:avLst/>
          </a:prstGeom>
        </p:spPr>
      </p:pic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F9085B3-63F2-3AB0-51B9-11338A2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72301">
            <a:off x="6726349" y="385520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5125F371-CC13-6CF1-C4F8-BAF044C5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716">
            <a:off x="493764" y="3093948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332A712-AE84-14CE-599D-2659D60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61" y="2990807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purple center&#10;&#10;AI-generated content may be incorrect.">
            <a:extLst>
              <a:ext uri="{FF2B5EF4-FFF2-40B4-BE49-F238E27FC236}">
                <a16:creationId xmlns:a16="http://schemas.microsoft.com/office/drawing/2014/main" id="{6263D32B-2E69-AAEE-D451-32E905D64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0613">
            <a:off x="1792684" y="3947158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virus&#10;&#10;AI-generated content may be incorrect.">
            <a:extLst>
              <a:ext uri="{FF2B5EF4-FFF2-40B4-BE49-F238E27FC236}">
                <a16:creationId xmlns:a16="http://schemas.microsoft.com/office/drawing/2014/main" id="{D5621055-961A-464B-1F9C-CA21240B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1905">
            <a:off x="5137330" y="1632240"/>
            <a:ext cx="457200" cy="546100"/>
          </a:xfrm>
          <a:prstGeom prst="rect">
            <a:avLst/>
          </a:prstGeom>
        </p:spPr>
      </p:pic>
      <p:pic>
        <p:nvPicPr>
          <p:cNvPr id="15" name="Picture 14" descr="A cartoon of a cell&#10;&#10;AI-generated content may be incorrect.">
            <a:extLst>
              <a:ext uri="{FF2B5EF4-FFF2-40B4-BE49-F238E27FC236}">
                <a16:creationId xmlns:a16="http://schemas.microsoft.com/office/drawing/2014/main" id="{11CBA396-8B28-D953-DFA2-2D460261E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78050">
            <a:off x="4278086" y="3553475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38326A4-ADA0-25DD-B47B-7A4CEF189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67601">
            <a:off x="3867912" y="912392"/>
            <a:ext cx="457200" cy="647700"/>
          </a:xfrm>
          <a:prstGeom prst="rect">
            <a:avLst/>
          </a:prstGeom>
        </p:spPr>
      </p:pic>
      <p:pic>
        <p:nvPicPr>
          <p:cNvPr id="21" name="Picture 20" descr="A blue object with white lines&#10;&#10;AI-generated content may be incorrect.">
            <a:extLst>
              <a:ext uri="{FF2B5EF4-FFF2-40B4-BE49-F238E27FC236}">
                <a16:creationId xmlns:a16="http://schemas.microsoft.com/office/drawing/2014/main" id="{812AC26F-5F9F-8409-9C49-A37AB7D17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34782">
            <a:off x="6785369" y="2166121"/>
            <a:ext cx="404111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 REFERENCES</a:t>
            </a:r>
            <a:endParaRPr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7987134" y="4371526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810" y="3234953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0CC6648A-E592-70E0-6353-6B41B316A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96" y="1828800"/>
            <a:ext cx="6666808" cy="2409568"/>
          </a:xfrm>
        </p:spPr>
        <p:txBody>
          <a:bodyPr/>
          <a:lstStyle/>
          <a:p>
            <a:pPr marL="0" indent="0"/>
            <a:r>
              <a:rPr lang="en-US" dirty="0"/>
              <a:t>Model multiple phages, bacteria and resources in complex, continuously evolving systems</a:t>
            </a:r>
          </a:p>
          <a:p>
            <a:pPr marL="0" indent="0"/>
            <a:r>
              <a:rPr lang="en-US" dirty="0"/>
              <a:t>10s to 100s of phages, bacteria and resources</a:t>
            </a:r>
          </a:p>
          <a:p>
            <a:pPr marL="0" indent="0"/>
            <a:r>
              <a:rPr lang="en-US" dirty="0"/>
              <a:t>Unique interactions and characteristics</a:t>
            </a:r>
          </a:p>
          <a:p>
            <a:pPr marL="0" indent="0"/>
            <a:r>
              <a:rPr lang="en-US" dirty="0"/>
              <a:t>External (environment) influence</a:t>
            </a:r>
          </a:p>
        </p:txBody>
      </p:sp>
      <p:sp>
        <p:nvSpPr>
          <p:cNvPr id="3" name="Google Shape;420;p57">
            <a:extLst>
              <a:ext uri="{FF2B5EF4-FFF2-40B4-BE49-F238E27FC236}">
                <a16:creationId xmlns:a16="http://schemas.microsoft.com/office/drawing/2014/main" id="{780C9E18-F07A-6EB4-07E7-105ADA06E42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768708B-601A-6A92-AEE7-4C799527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59656">
            <a:off x="3603172" y="32093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44D1736C-9ECD-7950-71F7-16C5DB4F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1297">
            <a:off x="8469086" y="1385682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virus&#10;&#10;AI-generated content may be incorrect.">
            <a:extLst>
              <a:ext uri="{FF2B5EF4-FFF2-40B4-BE49-F238E27FC236}">
                <a16:creationId xmlns:a16="http://schemas.microsoft.com/office/drawing/2014/main" id="{4760DDAA-F0E1-9E50-715F-256DECBC1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2582">
            <a:off x="4000500" y="4312807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1E36B927-F4EA-86AE-9127-BBCC8D99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004" y="4224050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cell&#10;&#10;AI-generated content may be incorrect.">
            <a:extLst>
              <a:ext uri="{FF2B5EF4-FFF2-40B4-BE49-F238E27FC236}">
                <a16:creationId xmlns:a16="http://schemas.microsoft.com/office/drawing/2014/main" id="{728700C7-F230-8067-0799-A09328C1C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96" y="3742925"/>
            <a:ext cx="457200" cy="584200"/>
          </a:xfrm>
          <a:prstGeom prst="rect">
            <a:avLst/>
          </a:prstGeom>
        </p:spPr>
      </p:pic>
      <p:pic>
        <p:nvPicPr>
          <p:cNvPr id="16" name="Picture 15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5B8366B5-1079-5353-CE80-7150EC705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85617">
            <a:off x="1573679" y="1328358"/>
            <a:ext cx="457200" cy="584200"/>
          </a:xfrm>
          <a:prstGeom prst="rect">
            <a:avLst/>
          </a:prstGeom>
        </p:spPr>
      </p:pic>
      <p:pic>
        <p:nvPicPr>
          <p:cNvPr id="18" name="Picture 17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319357CC-6743-7F07-54B9-1C6F54BD1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082" y="1447943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D1D69837-D60C-7CE3-917A-77763EA19B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969882"/>
            <a:ext cx="6666808" cy="2268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ODE models focus on 1x1x1 or 2x1x1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modelling systems and environment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conditions, model,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777691B2-7DCB-B1A9-141C-108F3531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90B79F5B-E2A3-12B5-9FFC-FF8823E8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3ED7218-0A8C-157F-CFE5-76D3B9F3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F83E2B40-12AF-BEA6-2CA8-A40758C07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DA5095C-B868-6D15-278F-3343F0E79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F7FEB087-BA6F-E18A-223E-8D69F1B9D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41DFED9A-B94E-E914-6EA8-6CBC3C5DD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16" y="4343751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individual states</a:t>
            </a:r>
          </a:p>
          <a:p>
            <a:pPr marL="0" indent="0"/>
            <a:r>
              <a:rPr lang="en-US" dirty="0"/>
              <a:t>Standardize input and output</a:t>
            </a:r>
          </a:p>
          <a:p>
            <a:pPr marL="0" indent="0"/>
            <a:r>
              <a:rPr lang="en-US" dirty="0"/>
              <a:t>Models varying model complexities</a:t>
            </a:r>
          </a:p>
          <a:p>
            <a:pPr marL="0" indent="0"/>
            <a:r>
              <a:rPr lang="en-US" dirty="0"/>
              <a:t>Easy to setup</a:t>
            </a:r>
          </a:p>
          <a:p>
            <a:pPr marL="0" indent="0"/>
            <a:r>
              <a:rPr lang="en-US" dirty="0"/>
              <a:t>Interactive GUI tool and dashboard frontend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4607037" y="4487699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378943" y="799567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777266" y="2416184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8127534" y="3108606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109863" y="846744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DFD8359E-3611-A0D1-6B60-E92D7A828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9E1B07F-A273-A396-C247-5951188B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cell&#10;&#10;AI-generated content may be incorrect.">
            <a:extLst>
              <a:ext uri="{FF2B5EF4-FFF2-40B4-BE49-F238E27FC236}">
                <a16:creationId xmlns:a16="http://schemas.microsoft.com/office/drawing/2014/main" id="{C074D3BC-C051-F0B8-24AA-C9A934E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1000" y="3947158"/>
            <a:ext cx="457200" cy="584200"/>
          </a:xfrm>
          <a:prstGeom prst="rect">
            <a:avLst/>
          </a:prstGeom>
        </p:spPr>
      </p:pic>
      <p:pic>
        <p:nvPicPr>
          <p:cNvPr id="5" name="Picture 4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6697BD74-66B7-67A0-CEFB-0A267934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01988">
            <a:off x="5102733" y="2151390"/>
            <a:ext cx="457200" cy="584200"/>
          </a:xfrm>
          <a:prstGeom prst="rect">
            <a:avLst/>
          </a:prstGeom>
        </p:spPr>
      </p:pic>
      <p:pic>
        <p:nvPicPr>
          <p:cNvPr id="7" name="Picture 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CAE83DC1-6E3F-C727-D86B-40CE198A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72625">
            <a:off x="3077391" y="5943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cell&#10;&#10;AI-generated content may be incorrect.">
            <a:extLst>
              <a:ext uri="{FF2B5EF4-FFF2-40B4-BE49-F238E27FC236}">
                <a16:creationId xmlns:a16="http://schemas.microsoft.com/office/drawing/2014/main" id="{5444EA72-612B-A5E1-63D0-AA2292254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81098">
            <a:off x="3778508" y="3820700"/>
            <a:ext cx="457200" cy="584200"/>
          </a:xfrm>
          <a:prstGeom prst="rect">
            <a:avLst/>
          </a:prstGeom>
        </p:spPr>
      </p:pic>
      <p:pic>
        <p:nvPicPr>
          <p:cNvPr id="11" name="Picture 10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E9179452-C666-5B9E-0E0D-A2376AE73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11796">
            <a:off x="1603026" y="3655058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1F550E2-A683-A141-C242-514B10E83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27695">
            <a:off x="5008957" y="3528600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1A4CD6B9-A66D-AEE9-1464-22183F1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1721">
            <a:off x="6740813" y="1336574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8C69AC24-C4FE-C7CC-A569-D5636D435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98668">
            <a:off x="4381500" y="75362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BE485EA9-F8D8-9049-0B89-206A091B22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89949">
            <a:off x="7010278" y="2541625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2BC42-ECB2-39BB-084A-A662FA44F51C}"/>
              </a:ext>
            </a:extLst>
          </p:cNvPr>
          <p:cNvSpPr txBox="1"/>
          <p:nvPr/>
        </p:nvSpPr>
        <p:spPr>
          <a:xfrm>
            <a:off x="0" y="3639297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30% of all daily marine bacteria death due to phages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49" y="578340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81" y="578339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578339"/>
            <a:ext cx="2808748" cy="2571750"/>
          </a:xfrm>
          <a:prstGeom prst="rect">
            <a:avLst/>
          </a:prstGeom>
        </p:spPr>
      </p:pic>
      <p:pic>
        <p:nvPicPr>
          <p:cNvPr id="6" name="Picture 5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0A6AC2-27CA-F3F1-9491-1A75A99F4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02052">
            <a:off x="3794625" y="3219937"/>
            <a:ext cx="457200" cy="584200"/>
          </a:xfrm>
          <a:prstGeom prst="rect">
            <a:avLst/>
          </a:prstGeom>
        </p:spPr>
      </p:pic>
      <p:pic>
        <p:nvPicPr>
          <p:cNvPr id="8" name="Picture 7" descr="A cartoon of a cell&#10;&#10;AI-generated content may be incorrect.">
            <a:extLst>
              <a:ext uri="{FF2B5EF4-FFF2-40B4-BE49-F238E27FC236}">
                <a16:creationId xmlns:a16="http://schemas.microsoft.com/office/drawing/2014/main" id="{D74BCFD4-647C-2241-76B4-95791B96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2852">
            <a:off x="5524500" y="3947362"/>
            <a:ext cx="457200" cy="584200"/>
          </a:xfrm>
          <a:prstGeom prst="rect">
            <a:avLst/>
          </a:prstGeom>
        </p:spPr>
      </p:pic>
      <p:pic>
        <p:nvPicPr>
          <p:cNvPr id="10" name="Picture 9" descr="A cartoon of a sponge&#10;&#10;AI-generated content may be incorrect.">
            <a:extLst>
              <a:ext uri="{FF2B5EF4-FFF2-40B4-BE49-F238E27FC236}">
                <a16:creationId xmlns:a16="http://schemas.microsoft.com/office/drawing/2014/main" id="{5402369E-D61E-3147-9C45-2BE60107D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78901">
            <a:off x="1319666" y="4724846"/>
            <a:ext cx="457200" cy="584200"/>
          </a:xfrm>
          <a:prstGeom prst="rect">
            <a:avLst/>
          </a:prstGeom>
        </p:spPr>
      </p:pic>
      <p:pic>
        <p:nvPicPr>
          <p:cNvPr id="12" name="Picture 11" descr="A cartoon of a virus&#10;&#10;AI-generated content may be incorrect.">
            <a:extLst>
              <a:ext uri="{FF2B5EF4-FFF2-40B4-BE49-F238E27FC236}">
                <a16:creationId xmlns:a16="http://schemas.microsoft.com/office/drawing/2014/main" id="{AC73F4B9-6D6E-4388-77EA-7D9A8B78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0329">
            <a:off x="163854" y="2985248"/>
            <a:ext cx="457200" cy="584200"/>
          </a:xfrm>
          <a:prstGeom prst="rect">
            <a:avLst/>
          </a:prstGeom>
        </p:spPr>
      </p:pic>
      <p:pic>
        <p:nvPicPr>
          <p:cNvPr id="14" name="Picture 13" descr="A cartoon of a virus&#10;&#10;AI-generated content may be incorrect.">
            <a:extLst>
              <a:ext uri="{FF2B5EF4-FFF2-40B4-BE49-F238E27FC236}">
                <a16:creationId xmlns:a16="http://schemas.microsoft.com/office/drawing/2014/main" id="{229C33C0-9744-1159-20F3-FC6A5D8E4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22501">
            <a:off x="8380572" y="3164202"/>
            <a:ext cx="457200" cy="584200"/>
          </a:xfrm>
          <a:prstGeom prst="rect">
            <a:avLst/>
          </a:prstGeom>
        </p:spPr>
      </p:pic>
      <p:pic>
        <p:nvPicPr>
          <p:cNvPr id="16" name="Picture 15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D1351EB9-5245-9EEE-D47A-B20E84F4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0953">
            <a:off x="336681" y="136238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C08D2433-2047-D717-91D0-39F8CCB44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17311">
            <a:off x="8445541" y="655753"/>
            <a:ext cx="457200" cy="584200"/>
          </a:xfrm>
          <a:prstGeom prst="rect">
            <a:avLst/>
          </a:prstGeom>
        </p:spPr>
      </p:pic>
      <p:sp>
        <p:nvSpPr>
          <p:cNvPr id="20" name="Google Shape;420;p57">
            <a:extLst>
              <a:ext uri="{FF2B5EF4-FFF2-40B4-BE49-F238E27FC236}">
                <a16:creationId xmlns:a16="http://schemas.microsoft.com/office/drawing/2014/main" id="{1E370E87-07CD-951B-1F99-FFD4AEDB04ED}"/>
              </a:ext>
            </a:extLst>
          </p:cNvPr>
          <p:cNvSpPr txBox="1">
            <a:spLocks/>
          </p:cNvSpPr>
          <p:nvPr/>
        </p:nvSpPr>
        <p:spPr>
          <a:xfrm flipH="1">
            <a:off x="1932453" y="8928"/>
            <a:ext cx="5279092" cy="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Phages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528</Words>
  <Application>Microsoft Macintosh PowerPoint</Application>
  <PresentationFormat>On-screen Show (16:9)</PresentationFormat>
  <Paragraphs>121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Montserrat Medium</vt:lpstr>
      <vt:lpstr>Montserrat ExtraBold</vt:lpstr>
      <vt:lpstr>Montserrat</vt:lpstr>
      <vt:lpstr>Arial</vt:lpstr>
      <vt:lpstr>Simple Style Thesis Defense XL by Slidesgo</vt:lpstr>
      <vt:lpstr>MSC COMPUTATIONAL SCIENCES THESIS DEFENSE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  <vt:lpstr>METHODOLOGY</vt:lpstr>
      <vt:lpstr>Simulation Flowchart</vt:lpstr>
      <vt:lpstr>GUI Tool</vt:lpstr>
      <vt:lpstr>ODE Model – Golding Model</vt:lpstr>
      <vt:lpstr>Adapted Golding Model for a pxbxr System</vt:lpstr>
      <vt:lpstr>Running the Framework</vt:lpstr>
      <vt:lpstr>ODE Code </vt:lpstr>
      <vt:lpstr>Dashboard – Plot Basic Graph</vt:lpstr>
      <vt:lpstr>Dashboard – Edit Parameters</vt:lpstr>
      <vt:lpstr>Dashboard - Advanced Analysis</vt:lpstr>
      <vt:lpstr>Dashboard - Interactivity</vt:lpstr>
      <vt:lpstr>Dashboard - Interactivity</vt:lpstr>
      <vt:lpstr>RESULTS</vt:lpstr>
      <vt:lpstr>Graph Behavior - Biologist POV</vt:lpstr>
      <vt:lpstr>Graph Behavior – Computational Scientist POV</vt:lpstr>
      <vt:lpstr>Graph Behavior – Computational Scientist POV</vt:lpstr>
      <vt:lpstr>Biologist POV + Computational Scientist POV =</vt:lpstr>
      <vt:lpstr>ANALYSIS AND CONCLUSIONS </vt:lpstr>
      <vt:lpstr>Next Steps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24</cp:revision>
  <dcterms:modified xsi:type="dcterms:W3CDTF">2025-06-15T14:03:22Z</dcterms:modified>
</cp:coreProperties>
</file>